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NUTypewriter" panose="02000503000000000000" pitchFamily="2" charset="-52"/>
      <p:regular r:id="rId14"/>
    </p:embeddedFont>
    <p:embeddedFont>
      <p:font typeface="Montserrat" panose="00000500000000000000" pitchFamily="2" charset="-52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Sprite Graffiti Shadow" panose="00000500000000000000" pitchFamily="2" charset="-52"/>
      <p:regular r:id="rId23"/>
    </p:embeddedFont>
    <p:embeddedFont>
      <p:font typeface="Tw Cen MT" panose="020B0602020104020603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kmyWHZ/TpowDJktEHfZ/dZgN7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3F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842" autoAdjust="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customschemas.google.com/relationships/presentationmetadata" Target="meta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3" name="Google Shape;1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7" name="Google Shape;11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1" name="Google Shape;13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8" name="Google Shape;13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51474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599446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188557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259487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1953242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502708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756552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58633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52622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529219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11025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90942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05577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80292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156064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519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279562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770104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Eternal-radiance-of-the-true-mind/Forest-taxation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8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microsoft.com/office/2007/relationships/hdphoto" Target="../media/hdphoto1.wdp"/><Relationship Id="rId10" Type="http://schemas.openxmlformats.org/officeDocument/2006/relationships/image" Target="../media/image19.jpeg"/><Relationship Id="rId4" Type="http://schemas.openxmlformats.org/officeDocument/2006/relationships/image" Target="../media/image14.png"/><Relationship Id="rId9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3205" y="2992845"/>
            <a:ext cx="1671586" cy="727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39783" y="2164080"/>
            <a:ext cx="6858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28493" y="1171635"/>
            <a:ext cx="508379" cy="65921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>
            <a:spLocks noGrp="1"/>
          </p:cNvSpPr>
          <p:nvPr>
            <p:ph type="ctrTitle"/>
          </p:nvPr>
        </p:nvSpPr>
        <p:spPr>
          <a:xfrm>
            <a:off x="3174791" y="3516527"/>
            <a:ext cx="5423000" cy="1325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25" tIns="32725" rIns="32725" bIns="32725" anchor="b" anchorCtr="0">
            <a:noAutofit/>
          </a:bodyPr>
          <a:lstStyle/>
          <a:p>
            <a:pPr algn="ctr"/>
            <a:r>
              <a:rPr lang="ru-RU" sz="4000" b="0" strike="noStrike" spc="-1" dirty="0">
                <a:solidFill>
                  <a:schemeClr val="bg1"/>
                </a:solidFill>
                <a:latin typeface="Sprite Graffiti Shadow" panose="00000500000000000000" pitchFamily="2" charset="-52"/>
                <a:ea typeface="OwnHand" panose="02000603000000000000" pitchFamily="2" charset="-128"/>
              </a:rPr>
              <a:t>Вечное сияние </a:t>
            </a:r>
            <a:r>
              <a:rPr lang="ru-RU" sz="4000" b="0" strike="noStrike" spc="-1" dirty="0">
                <a:solidFill>
                  <a:schemeClr val="bg1"/>
                </a:solidFill>
                <a:latin typeface="GNUTypewriter" panose="02000503000000000000" pitchFamily="2" charset="-52"/>
              </a:rPr>
              <a:t>Чистого разума</a:t>
            </a:r>
          </a:p>
        </p:txBody>
      </p:sp>
      <p:sp>
        <p:nvSpPr>
          <p:cNvPr id="100" name="Google Shape;100;p3"/>
          <p:cNvSpPr txBox="1"/>
          <p:nvPr/>
        </p:nvSpPr>
        <p:spPr>
          <a:xfrm>
            <a:off x="3429000" y="908145"/>
            <a:ext cx="4425362" cy="1186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29450" rIns="58925" bIns="29450" anchor="t" anchorCtr="0">
            <a:noAutofit/>
          </a:bodyPr>
          <a:lstStyle/>
          <a:p>
            <a:r>
              <a:rPr lang="ru-RU" sz="24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Таксация лесов: </a:t>
            </a:r>
            <a:r>
              <a:rPr lang="ru-RU" sz="2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распознавание лиственных и хвойных пород деревьев</a:t>
            </a:r>
            <a:endParaRPr lang="ru-RU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F29F164-11D8-C89B-7FC3-9DC064298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197655"/>
            <a:ext cx="2971800" cy="49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/>
        </p:nvSpPr>
        <p:spPr>
          <a:xfrm>
            <a:off x="177773" y="55379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3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5"/>
          <p:cNvSpPr txBox="1"/>
          <p:nvPr/>
        </p:nvSpPr>
        <p:spPr>
          <a:xfrm>
            <a:off x="2438400" y="175260"/>
            <a:ext cx="4067275" cy="112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44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</a:t>
            </a:r>
            <a:endParaRPr sz="44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04724" y="1158240"/>
            <a:ext cx="3111525" cy="3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При дешифровочном способе таксации по данным КС и АФС допускается случайная ошибка определения запаса (объема) древесины</a:t>
            </a:r>
            <a:r>
              <a:rPr lang="ru-RU" sz="2000" b="0" strike="noStrike" spc="-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нет автоматизации процессов получения таксационных характеристик леса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ACB2F7-1EC7-B077-29BE-2F136CE68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381" y="1394460"/>
            <a:ext cx="5309976" cy="299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/>
        </p:nvSpPr>
        <p:spPr>
          <a:xfrm>
            <a:off x="177725" y="0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33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6"/>
          <p:cNvSpPr txBox="1"/>
          <p:nvPr/>
        </p:nvSpPr>
        <p:spPr>
          <a:xfrm>
            <a:off x="1064794" y="213970"/>
            <a:ext cx="3594835" cy="67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44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Решение</a:t>
            </a:r>
            <a:endParaRPr sz="30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6"/>
          <p:cNvSpPr txBox="1"/>
          <p:nvPr/>
        </p:nvSpPr>
        <p:spPr>
          <a:xfrm>
            <a:off x="1152425" y="1377915"/>
            <a:ext cx="3419575" cy="320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b="0" strike="noStrike" spc="-1" dirty="0">
                <a:solidFill>
                  <a:schemeClr val="bg1"/>
                </a:solidFill>
                <a:latin typeface="Calibri" panose="020F0502020204030204" pitchFamily="34" charset="0"/>
                <a:ea typeface="OwnHand" panose="02000603000000000000" pitchFamily="2" charset="-128"/>
                <a:cs typeface="Calibri" panose="020F0502020204030204" pitchFamily="34" charset="0"/>
              </a:rPr>
              <a:t>По исходным фотографиям программа определяет количество крон деревьев, тем самым пользователь сможет судить об объёме древесины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826C2E6-1BD6-B651-E66A-099F81D3A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0694" y="837258"/>
            <a:ext cx="3825240" cy="385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70D37A-0369-E19F-A343-CE84FEB7184D}"/>
              </a:ext>
            </a:extLst>
          </p:cNvPr>
          <p:cNvSpPr txBox="1"/>
          <p:nvPr/>
        </p:nvSpPr>
        <p:spPr>
          <a:xfrm>
            <a:off x="5302890" y="123594"/>
            <a:ext cx="313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hlinkClick r:id="rId5"/>
              </a:rPr>
              <a:t>Ссылка на </a:t>
            </a:r>
            <a:r>
              <a:rPr lang="ru-RU" sz="2800" dirty="0" err="1">
                <a:solidFill>
                  <a:schemeClr val="bg1"/>
                </a:solidFill>
                <a:hlinkClick r:id="rId5"/>
              </a:rPr>
              <a:t>гитхаб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/>
          <p:nvPr/>
        </p:nvSpPr>
        <p:spPr>
          <a:xfrm>
            <a:off x="177725" y="593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33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2226201" y="24246"/>
            <a:ext cx="4727307" cy="91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44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План развития</a:t>
            </a:r>
            <a:endParaRPr sz="44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42675" y="889381"/>
            <a:ext cx="7339530" cy="103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ru" sz="28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Что успели реализовать? Какие дальнейшие шаги развития?</a:t>
            </a:r>
            <a:br>
              <a:rPr lang="ru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</a:br>
            <a:br>
              <a:rPr lang="ru" sz="2000" b="0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</a:br>
            <a:endParaRPr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Montserrat"/>
              <a:cs typeface="Calibri" panose="020F0502020204030204" pitchFamily="34" charset="0"/>
              <a:sym typeface="Montserrat"/>
            </a:endParaRPr>
          </a:p>
          <a:p>
            <a:pPr>
              <a:buClr>
                <a:srgbClr val="FFFFFF"/>
              </a:buClr>
            </a:pPr>
            <a:endParaRPr lang="ru-RU" sz="2000" spc="-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FFFFF"/>
              </a:buClr>
            </a:pPr>
            <a:endParaRPr lang="ru-RU" sz="2000" spc="-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FFFFF"/>
              </a:buClr>
            </a:pPr>
            <a:endParaRPr lang="ru-RU" sz="2000" b="0" strike="noStrike" spc="-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FFFFF"/>
              </a:buClr>
            </a:pPr>
            <a:endParaRPr sz="2000" b="0" i="0" u="none" strike="noStrike" cap="none" dirty="0">
              <a:solidFill>
                <a:schemeClr val="bg1"/>
              </a:solidFill>
              <a:latin typeface="Calibri" panose="020F0502020204030204" pitchFamily="34" charset="0"/>
              <a:ea typeface="Montserrat"/>
              <a:cs typeface="Calibri" panose="020F0502020204030204" pitchFamily="34" charset="0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750BCE-BD03-90C2-E5D3-956A79107688}"/>
              </a:ext>
            </a:extLst>
          </p:cNvPr>
          <p:cNvSpPr txBox="1"/>
          <p:nvPr/>
        </p:nvSpPr>
        <p:spPr>
          <a:xfrm>
            <a:off x="1008455" y="1907093"/>
            <a:ext cx="716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0" u="none" strike="noStrike" cap="none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Шаг 1. </a:t>
            </a:r>
            <a:r>
              <a:rPr lang="ru-RU" sz="2000" b="0" strike="noStrike" spc="-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Написание программы, которая будет  обрабатывать файлы орто фотоплана.</a:t>
            </a:r>
            <a:endParaRPr lang="ru-RU" sz="20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Montserrat"/>
              <a:cs typeface="Calibri" panose="020F0502020204030204" pitchFamily="34" charset="0"/>
              <a:sym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DAA3FE-1940-48F1-A230-891FBFD6B042}"/>
              </a:ext>
            </a:extLst>
          </p:cNvPr>
          <p:cNvSpPr txBox="1"/>
          <p:nvPr/>
        </p:nvSpPr>
        <p:spPr>
          <a:xfrm>
            <a:off x="1008455" y="2717507"/>
            <a:ext cx="716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FF"/>
              </a:buClr>
            </a:pPr>
            <a:r>
              <a:rPr lang="ru" sz="20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Шаг 2. </a:t>
            </a:r>
            <a:r>
              <a:rPr lang="ru-RU" sz="2000" b="0" strike="noStrike" spc="-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Обрезка фотографий по секторам с помощью программы с циклом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5348C-E123-1FF4-EF45-3F1C666A7F2D}"/>
              </a:ext>
            </a:extLst>
          </p:cNvPr>
          <p:cNvSpPr txBox="1"/>
          <p:nvPr/>
        </p:nvSpPr>
        <p:spPr>
          <a:xfrm>
            <a:off x="1008455" y="3652292"/>
            <a:ext cx="716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FFFF"/>
              </a:buClr>
            </a:pPr>
            <a:r>
              <a:rPr lang="ru" sz="2000" b="1" i="0" u="none" strike="noStrike" cap="none" dirty="0">
                <a:solidFill>
                  <a:srgbClr val="000000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Шаг 3. </a:t>
            </a:r>
            <a:r>
              <a:rPr lang="ru-RU" sz="2000" b="1" i="0" u="none" cap="none" spc="-1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 </a:t>
            </a:r>
            <a:r>
              <a:rPr lang="ru-RU" sz="2000" i="0" u="none" cap="none" spc="-1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Определить класс деревьев</a:t>
            </a:r>
            <a:endParaRPr lang="ru-RU" sz="2000" strike="noStrike" spc="-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/>
        </p:nvSpPr>
        <p:spPr>
          <a:xfrm>
            <a:off x="177725" y="8984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8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30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Стек технологий</a:t>
            </a:r>
            <a:endParaRPr sz="30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8"/>
          <p:cNvSpPr txBox="1"/>
          <p:nvPr/>
        </p:nvSpPr>
        <p:spPr>
          <a:xfrm>
            <a:off x="1044723" y="1077017"/>
            <a:ext cx="5662800" cy="203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AU" sz="2000" dirty="0">
              <a:solidFill>
                <a:schemeClr val="bg1"/>
              </a:solidFill>
              <a:latin typeface="-apple-system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AU" sz="2000" b="0" i="0" dirty="0">
                <a:solidFill>
                  <a:schemeClr val="bg1"/>
                </a:solidFill>
                <a:effectLst/>
                <a:latin typeface="-apple-system"/>
              </a:rPr>
              <a:t>Python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AU" sz="2000" b="0" i="0" dirty="0">
                <a:solidFill>
                  <a:schemeClr val="bg1"/>
                </a:solidFill>
                <a:effectLst/>
                <a:latin typeface="-apple-system"/>
              </a:rPr>
              <a:t>stable, develop, task., GitHub</a:t>
            </a:r>
            <a:endParaRPr lang="en-AU" sz="2000" dirty="0">
              <a:solidFill>
                <a:schemeClr val="bg1"/>
              </a:solidFill>
              <a:latin typeface="-apple-system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AU" sz="2000" b="0" i="0" dirty="0">
                <a:solidFill>
                  <a:schemeClr val="bg1"/>
                </a:solidFill>
                <a:effectLst/>
                <a:latin typeface="-apple-system"/>
              </a:rPr>
              <a:t>Jenkins, Gitlab..</a:t>
            </a:r>
            <a:endParaRPr lang="en-AU" sz="2000" b="0" i="0" dirty="0">
              <a:solidFill>
                <a:schemeClr val="bg1"/>
              </a:solidFill>
              <a:latin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sz="1800" b="0" i="0" u="none" strike="noStrike" cap="none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47B5667-568D-9DBA-3D65-826EC4216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683" y="946711"/>
            <a:ext cx="1795575" cy="17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8E8A2D-2C83-7D16-67FB-607047FBC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296" y="2994364"/>
            <a:ext cx="1718281" cy="158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A63869C-82A4-D69B-F102-D46AAACB3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402" y="2397649"/>
            <a:ext cx="1718281" cy="1668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/>
        </p:nvSpPr>
        <p:spPr>
          <a:xfrm>
            <a:off x="177725" y="60960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33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0"/>
          <p:cNvSpPr txBox="1"/>
          <p:nvPr/>
        </p:nvSpPr>
        <p:spPr>
          <a:xfrm>
            <a:off x="2160269" y="1729417"/>
            <a:ext cx="4823461" cy="16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44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Демонстрация решения</a:t>
            </a:r>
            <a:endParaRPr sz="44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0"/>
          <p:cNvSpPr txBox="1"/>
          <p:nvPr/>
        </p:nvSpPr>
        <p:spPr>
          <a:xfrm>
            <a:off x="2181195" y="4085420"/>
            <a:ext cx="4623465" cy="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8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Демонстрация работы прототипа</a:t>
            </a:r>
            <a:endParaRPr sz="1800" b="0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/>
        </p:nvSpPr>
        <p:spPr>
          <a:xfrm>
            <a:off x="177725" y="0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ru" sz="33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33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2583179" y="-99399"/>
            <a:ext cx="3175735" cy="105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ru" sz="44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Команда</a:t>
            </a:r>
            <a:endParaRPr sz="44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02707" y="3383666"/>
            <a:ext cx="1606676" cy="105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Артемий Саитов</a:t>
            </a:r>
            <a:r>
              <a:rPr lang="ru-RU" b="1" i="0" dirty="0">
                <a:solidFill>
                  <a:srgbClr val="423F7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i="0" dirty="0">
                <a:solidFill>
                  <a:srgbClr val="423F7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– оформление документации к программе</a:t>
            </a:r>
            <a:endParaRPr i="0" u="none" strike="noStrike" cap="none" dirty="0">
              <a:solidFill>
                <a:srgbClr val="423F7A"/>
              </a:solidFill>
              <a:latin typeface="Calibri" panose="020F0502020204030204" pitchFamily="34" charset="0"/>
              <a:ea typeface="Montserrat"/>
              <a:cs typeface="Calibri" panose="020F0502020204030204" pitchFamily="34" charset="0"/>
              <a:sym typeface="Montserra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BD98F9F-58AC-1AB8-B1D0-AFBDD425A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6667" l="2375" r="97500">
                        <a14:foregroundMark x1="8125" y1="41000" x2="6500" y2="61000"/>
                        <a14:foregroundMark x1="6500" y1="61000" x2="8250" y2="74167"/>
                        <a14:foregroundMark x1="8250" y1="74167" x2="8750" y2="71667"/>
                        <a14:foregroundMark x1="33125" y1="25167" x2="26250" y2="35500"/>
                        <a14:foregroundMark x1="21599" y1="60631" x2="21500" y2="61167"/>
                        <a14:foregroundMark x1="26250" y1="35500" x2="22241" y2="57167"/>
                        <a14:foregroundMark x1="21500" y1="61167" x2="26625" y2="79833"/>
                        <a14:foregroundMark x1="26625" y1="79833" x2="25002" y2="93828"/>
                        <a14:foregroundMark x1="6125" y1="44667" x2="4500" y2="69833"/>
                        <a14:foregroundMark x1="4500" y1="69833" x2="5500" y2="73833"/>
                        <a14:foregroundMark x1="2375" y1="65167" x2="2750" y2="59667"/>
                        <a14:foregroundMark x1="67750" y1="7667" x2="76125" y2="12167"/>
                        <a14:foregroundMark x1="76125" y1="12167" x2="92875" y2="40333"/>
                        <a14:foregroundMark x1="92875" y1="40333" x2="92000" y2="47167"/>
                        <a14:foregroundMark x1="68250" y1="3333" x2="68250" y2="3333"/>
                        <a14:foregroundMark x1="68875" y1="2500" x2="68875" y2="2500"/>
                        <a14:foregroundMark x1="97500" y1="43667" x2="97500" y2="43667"/>
                        <a14:foregroundMark x1="59625" y1="95833" x2="59625" y2="95833"/>
                        <a14:foregroundMark x1="59625" y1="96000" x2="59625" y2="96000"/>
                        <a14:foregroundMark x1="59375" y1="96667" x2="59375" y2="96667"/>
                        <a14:foregroundMark x1="22500" y1="58667" x2="22375" y2="60667"/>
                        <a14:foregroundMark x1="20875" y1="53667" x2="22125" y2="60333"/>
                        <a14:backgroundMark x1="24704" y1="56561" x2="25625" y2="56333"/>
                        <a14:backgroundMark x1="24500" y1="97000" x2="30500" y2="97833"/>
                        <a14:backgroundMark x1="20750" y1="98167" x2="24875" y2="97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1449025" y="-10528"/>
            <a:ext cx="1176108" cy="882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D5BA9A-9EDF-DA07-2B73-6DEA9985C4EB}"/>
              </a:ext>
            </a:extLst>
          </p:cNvPr>
          <p:cNvSpPr txBox="1"/>
          <p:nvPr/>
        </p:nvSpPr>
        <p:spPr>
          <a:xfrm>
            <a:off x="3521342" y="3497515"/>
            <a:ext cx="2001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u="none" strike="noStrike" cap="none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Рябов Артем </a:t>
            </a:r>
            <a:r>
              <a:rPr lang="ru-RU" b="0" i="0" u="none" strike="noStrike" cap="none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– </a:t>
            </a:r>
            <a:r>
              <a:rPr lang="ru-RU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команди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р (помогал в создании кода и презентации)</a:t>
            </a:r>
            <a:endParaRPr lang="ru-RU" b="0" i="0" u="none" strike="noStrike" cap="none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Montserrat"/>
              <a:cs typeface="Calibri" panose="020F0502020204030204" pitchFamily="34" charset="0"/>
              <a:sym typeface="Montserrat"/>
            </a:endParaRPr>
          </a:p>
          <a:p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F9342E-DDC1-ACE7-FA19-354F4CA37373}"/>
              </a:ext>
            </a:extLst>
          </p:cNvPr>
          <p:cNvSpPr txBox="1"/>
          <p:nvPr/>
        </p:nvSpPr>
        <p:spPr>
          <a:xfrm>
            <a:off x="7565189" y="3320959"/>
            <a:ext cx="11785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Толкунов Иван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-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Montserrat"/>
                <a:cs typeface="Calibri" panose="020F0502020204030204" pitchFamily="34" charset="0"/>
                <a:sym typeface="Montserrat"/>
              </a:rPr>
              <a:t>программист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9BD1B1-F48D-DDE0-E964-71B07B983B36}"/>
              </a:ext>
            </a:extLst>
          </p:cNvPr>
          <p:cNvSpPr txBox="1"/>
          <p:nvPr/>
        </p:nvSpPr>
        <p:spPr>
          <a:xfrm>
            <a:off x="5607921" y="3383666"/>
            <a:ext cx="19572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trike="noStrike" spc="-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Басаргина Галина  </a:t>
            </a:r>
            <a:r>
              <a:rPr lang="ru-RU" b="0" strike="noStrike" spc="-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ru-RU" b="0" strike="noStrike" spc="-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оформление презентации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504C9D-098A-7A99-AFD1-B35D01CB61AA}"/>
              </a:ext>
            </a:extLst>
          </p:cNvPr>
          <p:cNvSpPr txBox="1"/>
          <p:nvPr/>
        </p:nvSpPr>
        <p:spPr>
          <a:xfrm>
            <a:off x="1875095" y="3497515"/>
            <a:ext cx="1511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Лахменев Алексей </a:t>
            </a:r>
            <a:r>
              <a:rPr lang="ru-RU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  </a:t>
            </a:r>
            <a:r>
              <a:rPr lang="ru-RU" i="0" dirty="0"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программист</a:t>
            </a: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B719D66-3B83-97FF-8EE1-7FE0059714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9047" y="723900"/>
            <a:ext cx="2056344" cy="265976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E08CEAC-89FF-7D43-9824-D2CCB80FE7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3525" y="577200"/>
            <a:ext cx="1041891" cy="274375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B999A3-C8C7-2287-0FE5-63509EC41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93" y="1379877"/>
            <a:ext cx="1531064" cy="200378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3F7FDA5-D72F-B1A3-88BD-01D3566BB1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0607" y="1007097"/>
            <a:ext cx="1615089" cy="24232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5E11F38-3070-D1BB-5D1D-5F20C9184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016" y="559505"/>
            <a:ext cx="1711521" cy="271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Фиолетовый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146</TotalTime>
  <Words>163</Words>
  <Application>Microsoft Office PowerPoint</Application>
  <PresentationFormat>Экран (16:9)</PresentationFormat>
  <Paragraphs>33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Sprite Graffiti Shadow</vt:lpstr>
      <vt:lpstr>GNUTypewriter</vt:lpstr>
      <vt:lpstr>Arial</vt:lpstr>
      <vt:lpstr>Montserrat</vt:lpstr>
      <vt:lpstr>Tw Cen MT</vt:lpstr>
      <vt:lpstr>Calibri</vt:lpstr>
      <vt:lpstr>-apple-system</vt:lpstr>
      <vt:lpstr>Roboto</vt:lpstr>
      <vt:lpstr>Контур</vt:lpstr>
      <vt:lpstr>Вечное сияние Чистого разума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Вечное сияние Чистого разума</dc:title>
  <cp:lastModifiedBy>Ratter</cp:lastModifiedBy>
  <cp:revision>9</cp:revision>
  <dcterms:modified xsi:type="dcterms:W3CDTF">2022-10-23T12:44:50Z</dcterms:modified>
</cp:coreProperties>
</file>